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393" r:id="rId1"/>
  </p:sldMasterIdLst>
  <p:sldIdLst>
    <p:sldId id="256" r:id="rId2"/>
    <p:sldId id="269" r:id="rId3"/>
    <p:sldId id="273" r:id="rId4"/>
    <p:sldId id="270" r:id="rId5"/>
    <p:sldId id="274" r:id="rId6"/>
    <p:sldId id="271" r:id="rId7"/>
    <p:sldId id="257" r:id="rId8"/>
    <p:sldId id="258" r:id="rId9"/>
    <p:sldId id="260" r:id="rId10"/>
    <p:sldId id="261" r:id="rId11"/>
    <p:sldId id="285" r:id="rId12"/>
    <p:sldId id="284" r:id="rId13"/>
    <p:sldId id="262" r:id="rId14"/>
    <p:sldId id="283" r:id="rId15"/>
    <p:sldId id="279" r:id="rId16"/>
    <p:sldId id="282" r:id="rId17"/>
    <p:sldId id="280" r:id="rId18"/>
    <p:sldId id="281" r:id="rId19"/>
    <p:sldId id="263" r:id="rId20"/>
    <p:sldId id="264" r:id="rId21"/>
    <p:sldId id="265" r:id="rId22"/>
    <p:sldId id="266" r:id="rId23"/>
    <p:sldId id="268" r:id="rId24"/>
    <p:sldId id="267" r:id="rId25"/>
    <p:sldId id="276" r:id="rId26"/>
    <p:sldId id="275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0F4C3B-12BB-4EC8-A596-2037BFBCFD5E}" type="datetime1">
              <a:rPr lang="en-US" smtClean="0"/>
              <a:pPr/>
              <a:t>8/17/14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5E3AF5-8FC2-2E44-A6F7-805887B49A94}" type="datetimeFigureOut">
              <a:rPr lang="en-US" smtClean="0"/>
              <a:pPr/>
              <a:t>8/17/14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81D0E2-1B51-D245-9576-7F2FC285B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udy@thinkgeospatial.education" TargetMode="External"/><Relationship Id="rId3" Type="http://schemas.openxmlformats.org/officeDocument/2006/relationships/hyperlink" Target="mailto:jenni@thinkgeospatial.educatio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what-is-gis/step2acquire" TargetMode="External"/><Relationship Id="rId4" Type="http://schemas.openxmlformats.org/officeDocument/2006/relationships/hyperlink" Target="http://www.esri.com/what-is-gis/step3examine" TargetMode="External"/><Relationship Id="rId5" Type="http://schemas.openxmlformats.org/officeDocument/2006/relationships/hyperlink" Target="http://www.esri.com/what-is-gis/step4analyse" TargetMode="External"/><Relationship Id="rId6" Type="http://schemas.openxmlformats.org/officeDocument/2006/relationships/hyperlink" Target="http://www.esri.com/what-is-gis/step5act" TargetMode="Externa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sri.com/what-is-gis/step1as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nationalgeographic.com/education/programs/nat-geo-mapmaker-kits/?ar_a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dcommunity.esri.com/educational-roles/GeoMentors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gis.org/storymaps/usk12gis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inkgeospatial.educ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gif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maps.arcgis.com/en/" TargetMode="External"/><Relationship Id="rId4" Type="http://schemas.openxmlformats.org/officeDocument/2006/relationships/hyperlink" Target="http://edcommunity.esri.com/" TargetMode="External"/><Relationship Id="rId5" Type="http://schemas.openxmlformats.org/officeDocument/2006/relationships/hyperlink" Target="http://edcommunity.esri.com/Resources/ArcLessons" TargetMode="Externa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gis.com/hom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8123"/>
            <a:ext cx="7772400" cy="2482327"/>
          </a:xfrm>
        </p:spPr>
        <p:txBody>
          <a:bodyPr>
            <a:normAutofit fontScale="90000"/>
          </a:bodyPr>
          <a:lstStyle/>
          <a:p>
            <a:r>
              <a:rPr lang="en-US" dirty="0"/>
              <a:t>Be a Geo-Mentor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a Trainer </a:t>
            </a:r>
            <a:r>
              <a:rPr lang="en-US" dirty="0"/>
              <a:t>for GIS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3500" y="4622800"/>
            <a:ext cx="49530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1600" dirty="0" smtClean="0"/>
              <a:t>presented by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000" dirty="0" smtClean="0"/>
              <a:t>Judith K. Bock – </a:t>
            </a:r>
            <a:r>
              <a:rPr lang="en-US" sz="2000" dirty="0" smtClean="0">
                <a:hlinkClick r:id="rId2"/>
              </a:rPr>
              <a:t>judy@thinkgeospatial.education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Jenni</a:t>
            </a:r>
            <a:r>
              <a:rPr lang="en-US" sz="2000" dirty="0" smtClean="0"/>
              <a:t> Dahl - </a:t>
            </a:r>
            <a:r>
              <a:rPr lang="en-US" sz="2000" dirty="0" smtClean="0">
                <a:hlinkClick r:id="rId3"/>
              </a:rPr>
              <a:t>jenni@thinkgeospatial.education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b="1" dirty="0" smtClean="0"/>
              <a:t>Geospatial Education Consultants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Geo-Mentors do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Whatever is needed to help advance GIS in the K-12 curriculum or in informal education, for example . . 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Host a training workshop for basic GIS (ArcGIS Online) skills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Work one-on-one with a teacher to develop a GIS project, explain how to use GIS in the project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Connect with a teacher to answer questions about GIS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Do a presentation about your GIS specialty to a class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461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GIS?</a:t>
            </a:r>
            <a:endParaRPr kumimoji="0" lang="en-US" sz="4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What is G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13" y="2425700"/>
            <a:ext cx="7829164" cy="39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The Geographic Approach</a:t>
            </a:r>
            <a:endParaRPr kumimoji="0" lang="en-US" sz="4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  <a:ea typeface="+mj-ea"/>
              <a:cs typeface="Trebuchet M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Geography is the science of our world.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Geographic Approach—a new way of thinking and problem solving that integrates geographic information into how we understand and manage our planet.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Step 1: Ask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Frame a question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Step 2: Acquire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Find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Step 3: Examine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Examine and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 the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Step 4: Analyze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Investigate,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evaluate, question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Step 5: Act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Solve problems,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make decisions, share the results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geo_approach_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3238499"/>
            <a:ext cx="2844800" cy="287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Geo-Mentor Skills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0388"/>
            <a:ext cx="8229600" cy="400761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Vision</a:t>
            </a:r>
            <a:r>
              <a:rPr lang="en-US" b="1" dirty="0" smtClean="0"/>
              <a:t> –</a:t>
            </a:r>
            <a:r>
              <a:rPr lang="en-US" dirty="0" smtClean="0"/>
              <a:t>Understanding geography helps people make good decisions. Geo-Mentors must be able to share their experience in geographic thinking to foster such growth for others.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A04DA3"/>
                </a:solidFill>
              </a:rPr>
              <a:t>Commitment</a:t>
            </a:r>
            <a:r>
              <a:rPr lang="en-US" b="1" dirty="0" smtClean="0"/>
              <a:t> – </a:t>
            </a:r>
            <a:r>
              <a:rPr lang="en-US" dirty="0" smtClean="0"/>
              <a:t>Being a Geo-Mentor means sharing capacity over multiple sessions.  This is a relationship. Successful mentoring is a partnership, which takes time.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A04DA3"/>
                </a:solidFill>
              </a:rPr>
              <a:t>Willingness to Learn &amp; Share </a:t>
            </a:r>
            <a:r>
              <a:rPr lang="en-US" b="1" dirty="0" smtClean="0"/>
              <a:t>– </a:t>
            </a:r>
            <a:r>
              <a:rPr lang="en-US" dirty="0" smtClean="0"/>
              <a:t>Mentoring means understanding. Mentors must listen and observe enough to know "What does this educator need?"  Mentors need to talk with the educator and learn what will help.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A04DA3"/>
                </a:solidFill>
              </a:rPr>
              <a:t>Excitement</a:t>
            </a:r>
            <a:r>
              <a:rPr lang="en-US" b="1" dirty="0" smtClean="0"/>
              <a:t> – </a:t>
            </a:r>
            <a:r>
              <a:rPr lang="en-US" dirty="0" smtClean="0"/>
              <a:t>Mentors must be excited, remembering the thrill of early maps, the glee of GPS dots appearing within a GIS display, the fascination in a local aerial photo.  Recreate that for someone, and experience it all over again!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24218" y="2425700"/>
            <a:ext cx="3262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http://blogmilitaryfamily.files.wordpress.com/2014/02/mentor.jpg</a:t>
            </a:r>
            <a:endParaRPr lang="en-US" sz="800" dirty="0"/>
          </a:p>
        </p:txBody>
      </p:sp>
      <p:pic>
        <p:nvPicPr>
          <p:cNvPr id="5" name="Picture 4" descr="mentor 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80" y="737717"/>
            <a:ext cx="2526920" cy="1687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22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experiences in a real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70024"/>
            <a:ext cx="5603912" cy="47291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	In 2001 Springfield High School (SHS) introduced a GIS course as a social studies elective.  The GIS class started  with a 3-4 computers and grew to have 20 computers with ArcMap installed.  The class acquired the ArcMap license through an Esri Community Atlas grant.  The students used the </a:t>
            </a:r>
            <a:r>
              <a:rPr lang="en-US" i="1" dirty="0" smtClean="0">
                <a:solidFill>
                  <a:schemeClr val="accent2"/>
                </a:solidFill>
              </a:rPr>
              <a:t>Mapping Our World </a:t>
            </a:r>
            <a:r>
              <a:rPr lang="en-US" dirty="0" smtClean="0">
                <a:solidFill>
                  <a:schemeClr val="accent2"/>
                </a:solidFill>
              </a:rPr>
              <a:t>curriculum and supplemented the curriculum with projects.  The projects added depth and meaning to the course.  These special projects wouldn’t have been possible without Geo-Mentors.  The next few slides describe ways Geo-Mentors provided guidance and resources to the class.</a:t>
            </a:r>
          </a:p>
        </p:txBody>
      </p:sp>
      <p:pic>
        <p:nvPicPr>
          <p:cNvPr id="5" name="Content Placeholder 4" descr="SHS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78074" y="1970024"/>
            <a:ext cx="2708726" cy="4525963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60859" y="6495987"/>
            <a:ext cx="5483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https://fbexternal-a.akamaihd.net/safe_image.php?d=AQCOJC-M7E3Af08f&amp;w=395&amp;h=660&amp;url=</a:t>
            </a:r>
          </a:p>
          <a:p>
            <a:pPr algn="ctr"/>
            <a:r>
              <a:rPr lang="en-US" sz="800" dirty="0" smtClean="0"/>
              <a:t>http%3A%2F%2Fupload.wikimedia.org%2Fwikipedia%2Fen%2Fa%2Fad%2FSpringfield-High-Logo-and-School.png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experiences in a real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146" y="2209800"/>
            <a:ext cx="5636072" cy="3828574"/>
          </a:xfrm>
        </p:spPr>
        <p:txBody>
          <a:bodyPr>
            <a:normAutofit fontScale="77500" lnSpcReduction="20000"/>
          </a:bodyPr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sz="3027" dirty="0" smtClean="0"/>
              <a:t>SHS GIS Class Geo-Mentors included: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City of Springfield GIS Professionals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Guest speakers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Internship opportunities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Information about how to acquire local data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Field trip to see city GIS facilities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GIS Consulting Business employees/owner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Donated plotter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Internship opportunities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257913"/>
            <a:ext cx="53066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http://upload.wikimedia.org/wikipedia/commons/thumb/3/3a/Map_highlighting_</a:t>
            </a:r>
          </a:p>
          <a:p>
            <a:pPr algn="ctr"/>
            <a:r>
              <a:rPr lang="en-US" sz="1000" dirty="0" smtClean="0"/>
              <a:t>Capital_Township,_Sangamon_County,_Illinois.svg/1024px-Map_highlighting_Capital_</a:t>
            </a:r>
          </a:p>
          <a:p>
            <a:pPr algn="ctr"/>
            <a:r>
              <a:rPr lang="en-US" sz="1000" dirty="0" err="1" smtClean="0"/>
              <a:t>Township,_Sangamon_County,_Illinois.svg.png</a:t>
            </a:r>
            <a:endParaRPr lang="en-US" sz="1000" dirty="0"/>
          </a:p>
        </p:txBody>
      </p:sp>
      <p:pic>
        <p:nvPicPr>
          <p:cNvPr id="5" name="Picture 4" descr="Springfield 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9" y="2684277"/>
            <a:ext cx="2995260" cy="2995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experiences in a real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209800"/>
            <a:ext cx="6146800" cy="4325112"/>
          </a:xfrm>
        </p:spPr>
        <p:txBody>
          <a:bodyPr>
            <a:normAutofit fontScale="92500" lnSpcReduction="10000"/>
          </a:bodyPr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sz="2800" dirty="0" smtClean="0"/>
              <a:t>SHS GIS Class Geo-Mentors included:</a:t>
            </a:r>
          </a:p>
          <a:p>
            <a:pPr marL="365760" lvl="1" indent="-256032">
              <a:buClr>
                <a:schemeClr val="accent3"/>
              </a:buClr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ILGISA members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Offered the opportunity to display a poster at a conference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County GIS Professionals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Information about how to </a:t>
            </a:r>
          </a:p>
          <a:p>
            <a:pPr lvl="1">
              <a:buNone/>
            </a:pPr>
            <a:r>
              <a:rPr lang="en-US" dirty="0" smtClean="0"/>
              <a:t>	acquire local data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Guest speaker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Advise and guidance in projects</a:t>
            </a:r>
          </a:p>
          <a:p>
            <a:pPr lvl="1"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70500" y="6359092"/>
            <a:ext cx="3672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http://www.uis.edu/gis/wp-content/uploads/sites/52/2013/03/project3.jpg</a:t>
            </a:r>
            <a:endParaRPr lang="en-US" sz="800" dirty="0"/>
          </a:p>
        </p:txBody>
      </p:sp>
      <p:pic>
        <p:nvPicPr>
          <p:cNvPr id="5" name="Picture 4" descr="GIS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4018564"/>
            <a:ext cx="3149600" cy="234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experiences in a real classroom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0900"/>
            <a:ext cx="8229600" cy="3467100"/>
          </a:xfrm>
        </p:spPr>
        <p:txBody>
          <a:bodyPr>
            <a:noAutofit/>
          </a:bodyPr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sz="2000" dirty="0" smtClean="0"/>
              <a:t>SHS GIS Class Geo-Mentors included:</a:t>
            </a:r>
            <a:endParaRPr lang="en-US" sz="1800" dirty="0" smtClean="0"/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/>
              <a:t>Illinois State Historical Society, Director, Interns and Board members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Project ideas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Support and guidance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List of coordinates of historical markers for project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Intern assigned to help students with project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Guest speakers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/>
              <a:t>Invitations to present at Historical Society Symposium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09506" y="3206978"/>
            <a:ext cx="22816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http://www.lib.niu.edu/2005/ih050507-3.jpg</a:t>
            </a:r>
            <a:endParaRPr lang="en-US" sz="800" dirty="0"/>
          </a:p>
        </p:txBody>
      </p:sp>
      <p:pic>
        <p:nvPicPr>
          <p:cNvPr id="5" name="Picture 4" descr="students-historical mar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670050"/>
            <a:ext cx="3879850" cy="155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 experiences in a real classroom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sz="3227" dirty="0" smtClean="0">
                <a:solidFill>
                  <a:schemeClr val="accent2"/>
                </a:solidFill>
              </a:rPr>
              <a:t>How did the SHS GIS Class find Geo-Mentors?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The students met local GIS professionals at the ILGISA conference who were willing to help.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Some of the Geo-Mentors were parents of GIS class students.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The Director of the Historical Society brought a GIS project idea to a District 186 instructional leader and was directed to the SHS GIS class.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/>
              <a:t>The students found contact information for GIS professionals at the city and county and called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Geo-Mentors do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09000" cy="43251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b="1" dirty="0" smtClean="0">
                <a:solidFill>
                  <a:schemeClr val="accent2"/>
                </a:solidFill>
              </a:rPr>
              <a:t>PROVIDE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Provide local maps at a range of scales to put on the wall.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Print a big wall map on 8.5 </a:t>
            </a:r>
            <a:r>
              <a:rPr lang="en-US" dirty="0" err="1" smtClean="0"/>
              <a:t>x</a:t>
            </a:r>
            <a:r>
              <a:rPr lang="en-US" dirty="0" smtClean="0"/>
              <a:t> 11-inch pages for the group to piece together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classroom subscriptions to publications like </a:t>
            </a:r>
            <a:r>
              <a:rPr lang="en-US" i="1" dirty="0" smtClean="0"/>
              <a:t>National Geographic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the school/group with a GPS device.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local GIS data.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Plot maps created by the school/group.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the school/group acquire ArcGIS Online or ArcMap and get it running.</a:t>
            </a:r>
            <a:endParaRPr lang="en-US" dirty="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Share information about GIS mentoring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Who the geospatial community in IL 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Why mentors are needed for K-12 education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What you might do as a mentor for K-12 education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How you can become a mentor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for Esri </a:t>
            </a:r>
            <a:r>
              <a:rPr lang="en-US" dirty="0" err="1" smtClean="0"/>
              <a:t>GeoMentor</a:t>
            </a:r>
            <a:r>
              <a:rPr lang="en-US" dirty="0" smtClean="0"/>
              <a:t> Program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for ILGISA Professional Network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for K-12 Illinois Geospatial Education</a:t>
            </a:r>
          </a:p>
          <a:p>
            <a:pPr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3500" y="2757425"/>
            <a:ext cx="3543300" cy="3313176"/>
          </a:xfrm>
          <a:solidFill>
            <a:schemeClr val="accent6">
              <a:lumMod val="20000"/>
              <a:lumOff val="80000"/>
            </a:schemeClr>
          </a:solidFill>
          <a:ln w="28575" cap="rnd" cmpd="sng">
            <a:solidFill>
              <a:schemeClr val="accent2">
                <a:alpha val="99000"/>
              </a:schemeClr>
            </a:solidFill>
            <a:round/>
          </a:ln>
        </p:spPr>
        <p:txBody>
          <a:bodyPr anchor="ctr">
            <a:normAutofit fontScale="92500" lnSpcReduction="10000"/>
          </a:bodyPr>
          <a:lstStyle/>
          <a:p>
            <a:pPr algn="dist">
              <a:buNone/>
            </a:pPr>
            <a:r>
              <a:rPr lang="en-US" sz="1730" dirty="0" smtClean="0">
                <a:solidFill>
                  <a:schemeClr val="accent2"/>
                </a:solidFill>
              </a:rPr>
              <a:t>Action</a:t>
            </a:r>
            <a:r>
              <a:rPr lang="en-US" sz="1135" dirty="0" smtClean="0">
                <a:solidFill>
                  <a:schemeClr val="accent2"/>
                </a:solidFill>
              </a:rPr>
              <a:t> App </a:t>
            </a:r>
            <a:r>
              <a:rPr lang="en-US" dirty="0" smtClean="0">
                <a:solidFill>
                  <a:schemeClr val="accent2"/>
                </a:solidFill>
              </a:rPr>
              <a:t>ArcGIS Online </a:t>
            </a:r>
          </a:p>
          <a:p>
            <a:pPr algn="dist">
              <a:buNone/>
            </a:pPr>
            <a:r>
              <a:rPr lang="en-US" sz="1297" dirty="0" smtClean="0">
                <a:solidFill>
                  <a:schemeClr val="accent2"/>
                </a:solidFill>
              </a:rPr>
              <a:t>Climate Change </a:t>
            </a:r>
            <a:r>
              <a:rPr lang="en-US" sz="1730" dirty="0" smtClean="0">
                <a:solidFill>
                  <a:schemeClr val="accent2"/>
                </a:solidFill>
              </a:rPr>
              <a:t>Community</a:t>
            </a:r>
          </a:p>
          <a:p>
            <a:pPr algn="dist"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ConnectED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1514" dirty="0" smtClean="0">
                <a:solidFill>
                  <a:schemeClr val="accent2"/>
                </a:solidFill>
              </a:rPr>
              <a:t>Demography</a:t>
            </a:r>
          </a:p>
          <a:p>
            <a:pPr algn="dist">
              <a:buNone/>
            </a:pPr>
            <a:r>
              <a:rPr lang="en-US" sz="2595" dirty="0" smtClean="0">
                <a:solidFill>
                  <a:schemeClr val="accent2"/>
                </a:solidFill>
              </a:rPr>
              <a:t>Education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2162" dirty="0" smtClean="0">
                <a:solidFill>
                  <a:schemeClr val="accent2"/>
                </a:solidFill>
              </a:rPr>
              <a:t>Esri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1297" dirty="0" smtClean="0">
                <a:solidFill>
                  <a:schemeClr val="accent2"/>
                </a:solidFill>
              </a:rPr>
              <a:t>Free</a:t>
            </a:r>
          </a:p>
          <a:p>
            <a:pPr algn="dist">
              <a:buNone/>
            </a:pPr>
            <a:r>
              <a:rPr lang="en-US" sz="3027" dirty="0" smtClean="0">
                <a:solidFill>
                  <a:schemeClr val="accent2"/>
                </a:solidFill>
              </a:rPr>
              <a:t>Geography</a:t>
            </a:r>
            <a:r>
              <a:rPr lang="en-US" dirty="0" smtClean="0">
                <a:solidFill>
                  <a:schemeClr val="accent2"/>
                </a:solidFill>
              </a:rPr>
              <a:t> GIS </a:t>
            </a:r>
            <a:r>
              <a:rPr lang="en-US" sz="1730" dirty="0" smtClean="0">
                <a:solidFill>
                  <a:schemeClr val="accent2"/>
                </a:solidFill>
              </a:rPr>
              <a:t>GIS Day</a:t>
            </a:r>
          </a:p>
          <a:p>
            <a:pPr algn="dist">
              <a:buNone/>
            </a:pPr>
            <a:r>
              <a:rPr lang="en-US" sz="1297" dirty="0" smtClean="0">
                <a:solidFill>
                  <a:schemeClr val="accent2"/>
                </a:solidFill>
              </a:rPr>
              <a:t>GIS for Holidays </a:t>
            </a:r>
            <a:r>
              <a:rPr lang="en-US" dirty="0" smtClean="0">
                <a:solidFill>
                  <a:schemeClr val="accent2"/>
                </a:solidFill>
              </a:rPr>
              <a:t>Google</a:t>
            </a:r>
          </a:p>
          <a:p>
            <a:pPr algn="dist">
              <a:buNone/>
            </a:pPr>
            <a:r>
              <a:rPr lang="en-US" dirty="0" smtClean="0">
                <a:solidFill>
                  <a:schemeClr val="accent2"/>
                </a:solidFill>
              </a:rPr>
              <a:t>GPS </a:t>
            </a:r>
            <a:r>
              <a:rPr lang="en-US" sz="1514" dirty="0" smtClean="0">
                <a:solidFill>
                  <a:schemeClr val="accent2"/>
                </a:solidFill>
              </a:rPr>
              <a:t>History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sz="1081" dirty="0" err="1" smtClean="0">
                <a:solidFill>
                  <a:schemeClr val="accent2"/>
                </a:solidFill>
              </a:rPr>
              <a:t>iPhone</a:t>
            </a:r>
            <a:r>
              <a:rPr lang="en-US" sz="1081" dirty="0" smtClean="0">
                <a:solidFill>
                  <a:schemeClr val="accent2"/>
                </a:solidFill>
              </a:rPr>
              <a:t> </a:t>
            </a:r>
            <a:r>
              <a:rPr lang="en-US" sz="1297" dirty="0" smtClean="0">
                <a:solidFill>
                  <a:schemeClr val="accent2"/>
                </a:solidFill>
              </a:rPr>
              <a:t>Labor Day</a:t>
            </a:r>
          </a:p>
          <a:p>
            <a:pPr algn="dist">
              <a:buNone/>
            </a:pPr>
            <a:r>
              <a:rPr lang="en-US" sz="2162" dirty="0" smtClean="0">
                <a:solidFill>
                  <a:schemeClr val="accent2"/>
                </a:solidFill>
              </a:rPr>
              <a:t>Mapping </a:t>
            </a:r>
            <a:r>
              <a:rPr lang="en-US" sz="1730" dirty="0" smtClean="0">
                <a:solidFill>
                  <a:schemeClr val="accent2"/>
                </a:solidFill>
              </a:rPr>
              <a:t>NMOS</a:t>
            </a:r>
          </a:p>
          <a:p>
            <a:pPr algn="dist">
              <a:buNone/>
            </a:pPr>
            <a:r>
              <a:rPr lang="en-US" sz="1297" dirty="0" smtClean="0">
                <a:solidFill>
                  <a:schemeClr val="accent2"/>
                </a:solidFill>
              </a:rPr>
              <a:t>Projections</a:t>
            </a:r>
            <a:r>
              <a:rPr lang="en-US" dirty="0" smtClean="0">
                <a:solidFill>
                  <a:schemeClr val="accent2"/>
                </a:solidFill>
              </a:rPr>
              <a:t> Resources </a:t>
            </a:r>
            <a:r>
              <a:rPr lang="en-US" sz="1730" dirty="0" smtClean="0">
                <a:solidFill>
                  <a:schemeClr val="accent2"/>
                </a:solidFill>
              </a:rPr>
              <a:t>Surveying </a:t>
            </a:r>
          </a:p>
          <a:p>
            <a:pPr algn="dist">
              <a:buNone/>
            </a:pPr>
            <a:r>
              <a:rPr lang="en-US" sz="2595" dirty="0" smtClean="0">
                <a:solidFill>
                  <a:schemeClr val="accent2"/>
                </a:solidFill>
              </a:rPr>
              <a:t>Videos </a:t>
            </a:r>
            <a:r>
              <a:rPr lang="en-US" sz="1946" dirty="0" smtClean="0">
                <a:solidFill>
                  <a:schemeClr val="accent2"/>
                </a:solidFill>
              </a:rPr>
              <a:t>Websites </a:t>
            </a:r>
            <a:r>
              <a:rPr lang="en-US" sz="1730" dirty="0" smtClean="0">
                <a:solidFill>
                  <a:schemeClr val="accent2"/>
                </a:solidFill>
              </a:rPr>
              <a:t>Workshops </a:t>
            </a:r>
            <a:endParaRPr lang="en-US" sz="173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Geo-Mentors do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b="1" dirty="0" smtClean="0">
                <a:solidFill>
                  <a:srgbClr val="438086"/>
                </a:solidFill>
              </a:rPr>
              <a:t>LEAD</a:t>
            </a:r>
          </a:p>
          <a:p>
            <a:pPr>
              <a:buNone/>
            </a:pPr>
            <a:endParaRPr lang="en-US" b="1" dirty="0" smtClean="0">
              <a:solidFill>
                <a:srgbClr val="438086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Lead a very local field trip (around the building or neighborhood) building a simple database of </a:t>
            </a:r>
            <a:r>
              <a:rPr lang="en-US" dirty="0" err="1" smtClean="0"/>
              <a:t>mappable</a:t>
            </a:r>
            <a:r>
              <a:rPr lang="en-US" dirty="0" smtClean="0"/>
              <a:t> data.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Bring in a </a:t>
            </a:r>
            <a:r>
              <a:rPr lang="en-US" dirty="0" err="1" smtClean="0"/>
              <a:t>GeoCareers</a:t>
            </a:r>
            <a:r>
              <a:rPr lang="en-US" dirty="0" smtClean="0"/>
              <a:t> event that highlights careers, engaging geography, and/or highlights GIS Day.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Lead an educator through the intro documents in Esri’s </a:t>
            </a:r>
            <a:r>
              <a:rPr lang="en-US" i="1" dirty="0" smtClean="0"/>
              <a:t>Educator Portal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an educator get started in Esri's ArcGIS Online </a:t>
            </a:r>
            <a:r>
              <a:rPr lang="en-US" i="1" dirty="0" err="1" smtClean="0"/>
              <a:t>SkillBuilder</a:t>
            </a:r>
            <a:r>
              <a:rPr lang="en-US" dirty="0" smtClean="0"/>
              <a:t> document.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an educator get underway in Esri's online </a:t>
            </a:r>
            <a:r>
              <a:rPr lang="en-US" i="1" dirty="0" smtClean="0"/>
              <a:t>Teaching with GIS </a:t>
            </a:r>
            <a:r>
              <a:rPr lang="en-US" dirty="0" smtClean="0"/>
              <a:t>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Geo-Mentors do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b="1" dirty="0" smtClean="0">
                <a:solidFill>
                  <a:srgbClr val="438086"/>
                </a:solidFill>
              </a:rPr>
              <a:t>TEACH</a:t>
            </a:r>
          </a:p>
          <a:p>
            <a:pPr>
              <a:buNone/>
            </a:pPr>
            <a:endParaRPr lang="en-US" b="1" dirty="0" smtClean="0">
              <a:solidFill>
                <a:srgbClr val="438086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Teach how to create and use a good data table with latitude/longitude or addresses and other </a:t>
            </a:r>
            <a:r>
              <a:rPr lang="en-US" dirty="0" err="1" smtClean="0"/>
              <a:t>mappable</a:t>
            </a:r>
            <a:r>
              <a:rPr lang="en-US" dirty="0" smtClean="0"/>
              <a:t> data.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Guide a mapmaker into understanding and following good cartographic principles.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 how to use a GPS app on a smart phone to gather data, export a GPX file, and map it.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 how to make maps online via </a:t>
            </a:r>
            <a:r>
              <a:rPr lang="en-US" i="1" dirty="0" smtClean="0"/>
              <a:t>National Geographic’s </a:t>
            </a:r>
            <a:r>
              <a:rPr lang="en-US" i="1" dirty="0" err="1" smtClean="0"/>
              <a:t>MapMaker</a:t>
            </a:r>
            <a:r>
              <a:rPr lang="en-US" i="1" dirty="0" smtClean="0"/>
              <a:t> Interactive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 how to construct a story map app via Esri’s </a:t>
            </a:r>
            <a:r>
              <a:rPr lang="en-US" i="1" dirty="0" err="1" smtClean="0"/>
              <a:t>StoryMaps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Geo-Mentors do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13" b="1" dirty="0" smtClean="0">
                <a:solidFill>
                  <a:srgbClr val="438086"/>
                </a:solidFill>
              </a:rPr>
              <a:t>SUPPORT</a:t>
            </a:r>
          </a:p>
          <a:p>
            <a:pPr>
              <a:buNone/>
            </a:pPr>
            <a:endParaRPr lang="en-US" b="1" dirty="0" smtClean="0">
              <a:solidFill>
                <a:srgbClr val="438086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/>
              <a:t>Sponsor a local or regional map competition.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establish a geography or GIS club.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at a youth geo event, such as a GeoBee.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Bring the class or youth group on a field trip to your work site.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Help an educator get to a professional development event – workshop, conference, </a:t>
            </a:r>
            <a:r>
              <a:rPr lang="en-US" dirty="0" err="1" smtClean="0"/>
              <a:t>EdUC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Provide an internship for youth or for an educator.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Assist in writing or pitching grants for tools, materials, training, and activities.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Esri’s </a:t>
            </a:r>
            <a:r>
              <a:rPr lang="en-US" dirty="0" err="1" smtClean="0"/>
              <a:t>GeoMentor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The </a:t>
            </a:r>
            <a:r>
              <a:rPr lang="en-US" sz="1800" dirty="0" err="1" smtClean="0"/>
              <a:t>GeoMentoring</a:t>
            </a:r>
            <a:r>
              <a:rPr lang="en-US" sz="1800" dirty="0" smtClean="0"/>
              <a:t> Program was announced by its co-sponsors, the National Geographic Society (NGS) and ESRI, on July 13, 2009, at the Plenary Session of ESRI’s 29th Annual International User Conference.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 key part of the program is the </a:t>
            </a:r>
            <a:r>
              <a:rPr lang="en-US" sz="1800" dirty="0" err="1" smtClean="0"/>
              <a:t>GeoMentor</a:t>
            </a:r>
            <a:r>
              <a:rPr lang="en-US" sz="1800" dirty="0" smtClean="0"/>
              <a:t> Website, which has tools for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seeking a (teacher) partner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finding activities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acquiring resources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sharing stories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Place yourself on the Esri </a:t>
            </a:r>
            <a:r>
              <a:rPr lang="en-US" sz="1800" dirty="0" err="1" smtClean="0"/>
              <a:t>GeoMentor</a:t>
            </a:r>
            <a:r>
              <a:rPr lang="en-US" sz="1800" dirty="0" smtClean="0"/>
              <a:t> Map; find a teacher in your region on the map who is looking for help.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1800" dirty="0" smtClean="0">
                <a:hlinkClick r:id="rId2"/>
              </a:rPr>
              <a:t>http://edgis.org/storymaps/usk12gis/</a:t>
            </a:r>
            <a:endParaRPr lang="en-US" sz="1600" dirty="0" smtClean="0">
              <a:hlinkClick r:id="rId3"/>
            </a:endParaRPr>
          </a:p>
          <a:p>
            <a:pPr lvl="1" algn="ctr">
              <a:spcAft>
                <a:spcPts val="600"/>
              </a:spcAft>
              <a:buNone/>
            </a:pPr>
            <a:r>
              <a:rPr lang="en-US" sz="1600" u="sng" dirty="0" smtClean="0">
                <a:hlinkClick r:id="rId3"/>
              </a:rPr>
              <a:t>http://edcommunity.esri.com/educational-roles/GeoMentors</a:t>
            </a:r>
            <a:endParaRPr lang="en-US" sz="1600" dirty="0" smtClean="0"/>
          </a:p>
          <a:p>
            <a:pPr lvl="1" algn="ctr">
              <a:spcAft>
                <a:spcPts val="600"/>
              </a:spcAft>
              <a:buNone/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817448" y="1994356"/>
            <a:ext cx="33265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</a:t>
            </a:r>
            <a:r>
              <a:rPr lang="en-US" sz="800" dirty="0" err="1" smtClean="0"/>
              <a:t>www.nationalgeomatics.com/graphics/geomentor_logo_x.jpg</a:t>
            </a:r>
            <a:endParaRPr lang="en-US" sz="800" dirty="0"/>
          </a:p>
        </p:txBody>
      </p:sp>
      <p:pic>
        <p:nvPicPr>
          <p:cNvPr id="5" name="Picture 4" descr="logo_geomentor2.jpg"/>
          <p:cNvPicPr>
            <a:picLocks noChangeAspect="1"/>
          </p:cNvPicPr>
          <p:nvPr/>
        </p:nvPicPr>
        <p:blipFill>
          <a:blip r:embed="rId4"/>
          <a:srcRect b="64678"/>
          <a:stretch>
            <a:fillRect/>
          </a:stretch>
        </p:blipFill>
        <p:spPr>
          <a:xfrm>
            <a:off x="6997700" y="679647"/>
            <a:ext cx="1397000" cy="13401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ILGISA Professional Network (IPN)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Still in proposal format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ILGISA Website for connecting with other GISP and educators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3000" y="6530314"/>
            <a:ext cx="45191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http://2.gravatar.com/avatar/e8bfc690011c88832d9df667439f3289?s=256&amp;d=</a:t>
            </a:r>
            <a:r>
              <a:rPr lang="en-US" sz="800" dirty="0" err="1" smtClean="0"/>
              <a:t>identicon&amp;r</a:t>
            </a:r>
            <a:r>
              <a:rPr lang="en-US" sz="800" dirty="0" smtClean="0"/>
              <a:t>=G</a:t>
            </a:r>
            <a:endParaRPr lang="en-US" sz="800" dirty="0"/>
          </a:p>
        </p:txBody>
      </p:sp>
      <p:pic>
        <p:nvPicPr>
          <p:cNvPr id="5" name="Picture 4" descr="geomentor.jpg"/>
          <p:cNvPicPr>
            <a:picLocks noChangeAspect="1"/>
          </p:cNvPicPr>
          <p:nvPr/>
        </p:nvPicPr>
        <p:blipFill>
          <a:blip r:embed="rId2"/>
          <a:srcRect b="8437"/>
          <a:stretch>
            <a:fillRect/>
          </a:stretch>
        </p:blipFill>
        <p:spPr>
          <a:xfrm>
            <a:off x="3215300" y="3878873"/>
            <a:ext cx="2868000" cy="2626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State K-12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Help a teacher or a school get started with GIS –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Complete the sign up for being a mentor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Identify your strengths, how you would like to help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Let us know where you live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Provide contact information</a:t>
            </a:r>
          </a:p>
          <a:p>
            <a:pPr lvl="1">
              <a:spcAft>
                <a:spcPts val="600"/>
              </a:spcAft>
            </a:pP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As needs arise, we will match teachers with GIS professionals for training.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We may call on your for GIS support.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We will keep our eyes and ears open for schools/classrooms looking for GIS and/or career speakers.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2000" dirty="0" smtClean="0">
                <a:hlinkClick r:id="rId2"/>
              </a:rPr>
              <a:t>http://thinkgeospatial.education</a:t>
            </a:r>
            <a:endParaRPr lang="en-US" sz="2000" dirty="0" smtClean="0"/>
          </a:p>
          <a:p>
            <a:pPr algn="ctr">
              <a:spcAft>
                <a:spcPts val="600"/>
              </a:spcAft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 err="1" smtClean="0"/>
              <a:t>ILGISA’s</a:t>
            </a:r>
            <a:r>
              <a:rPr lang="en-US" sz="1800" dirty="0" smtClean="0"/>
              <a:t> Annual Conference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Bring/sponsor a teacher for the Teacher Workshop Day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Talk with a teacher who is attending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GIS Day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Nov. 19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- "The Future of Food"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Give a presentation about how GIS is used to monitor agricultural production or identify health risks (obesity) or about food desserts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Geography Awareness Week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November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- 22</a:t>
            </a:r>
            <a:r>
              <a:rPr lang="en-US" sz="1600" baseline="30000" dirty="0" smtClean="0"/>
              <a:t>nd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Give a presentation at a school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Do a mapping exercise with a scouting group (yes, they have badges for that!)</a:t>
            </a:r>
          </a:p>
          <a:p>
            <a:pPr lvl="1"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689600" y="2232547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http://3.bp.blogspot.com/-UcQBJMGSQ3Q/Tud3_q0q5HI/</a:t>
            </a:r>
          </a:p>
          <a:p>
            <a:pPr algn="ctr"/>
            <a:r>
              <a:rPr lang="en-US" sz="800" dirty="0" smtClean="0"/>
              <a:t>AAAAAAAAByw/G1kDzyFctKI/s1600/Mentor-thumb.jpg</a:t>
            </a:r>
            <a:endParaRPr lang="en-US" sz="800" dirty="0"/>
          </a:p>
        </p:txBody>
      </p:sp>
      <p:pic>
        <p:nvPicPr>
          <p:cNvPr id="5" name="Picture 4" descr="Mentor-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666750"/>
            <a:ext cx="2076450" cy="1606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dirty="0" smtClean="0"/>
              <a:t>you can always connect to be a Geo-Mentor: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5400" dirty="0" err="1" smtClean="0">
                <a:solidFill>
                  <a:srgbClr val="A04DA3"/>
                </a:solidFill>
              </a:rPr>
              <a:t>thinkgeospatial.education</a:t>
            </a:r>
            <a:endParaRPr lang="en-US" sz="5400" dirty="0">
              <a:solidFill>
                <a:srgbClr val="A04DA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300" y="6359092"/>
            <a:ext cx="33430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http://www.eagle.co.nz/SiteAssets/Public/1411/GISDAY-379x132.jpg</a:t>
            </a:r>
            <a:endParaRPr lang="en-US" sz="800" dirty="0"/>
          </a:p>
        </p:txBody>
      </p:sp>
      <p:pic>
        <p:nvPicPr>
          <p:cNvPr id="5" name="Picture 4" descr="GIS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4575982"/>
            <a:ext cx="5119687" cy="1783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Illinois Community for </a:t>
            </a:r>
            <a:br>
              <a:rPr lang="en-US" dirty="0" smtClean="0"/>
            </a:br>
            <a:r>
              <a:rPr lang="en-US" dirty="0" smtClean="0"/>
              <a:t>Geospatial Education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600200"/>
            <a:ext cx="7467600" cy="143575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banner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70455"/>
            <a:ext cx="3955497" cy="1311873"/>
          </a:xfrm>
          <a:prstGeom prst="rect">
            <a:avLst/>
          </a:prstGeom>
        </p:spPr>
      </p:pic>
      <p:pic>
        <p:nvPicPr>
          <p:cNvPr id="7" name="Picture 6" descr="G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44" y="4332632"/>
            <a:ext cx="2377756" cy="872510"/>
          </a:xfrm>
          <a:prstGeom prst="rect">
            <a:avLst/>
          </a:prstGeom>
        </p:spPr>
      </p:pic>
      <p:pic>
        <p:nvPicPr>
          <p:cNvPr id="8" name="Picture 7" descr="Iga-seal.png"/>
          <p:cNvPicPr>
            <a:picLocks noChangeAspect="1"/>
          </p:cNvPicPr>
          <p:nvPr/>
        </p:nvPicPr>
        <p:blipFill>
          <a:blip r:embed="rId4"/>
          <a:srcRect r="75000"/>
          <a:stretch>
            <a:fillRect/>
          </a:stretch>
        </p:blipFill>
        <p:spPr>
          <a:xfrm>
            <a:off x="5055388" y="2212848"/>
            <a:ext cx="820946" cy="820946"/>
          </a:xfrm>
          <a:prstGeom prst="rect">
            <a:avLst/>
          </a:prstGeom>
        </p:spPr>
      </p:pic>
      <p:pic>
        <p:nvPicPr>
          <p:cNvPr id="9" name="Picture 8" descr="IGA_print.png"/>
          <p:cNvPicPr>
            <a:picLocks noChangeAspect="1"/>
          </p:cNvPicPr>
          <p:nvPr/>
        </p:nvPicPr>
        <p:blipFill>
          <a:blip r:embed="rId5"/>
          <a:srcRect l="20000"/>
          <a:stretch>
            <a:fillRect/>
          </a:stretch>
        </p:blipFill>
        <p:spPr>
          <a:xfrm>
            <a:off x="5771544" y="2045286"/>
            <a:ext cx="3170140" cy="990667"/>
          </a:xfrm>
          <a:prstGeom prst="rect">
            <a:avLst/>
          </a:prstGeom>
        </p:spPr>
      </p:pic>
      <p:pic>
        <p:nvPicPr>
          <p:cNvPr id="10" name="Picture 9" descr="ILGIS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334" y="5416070"/>
            <a:ext cx="2364966" cy="1128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ISBEHead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82328"/>
            <a:ext cx="4059411" cy="1122814"/>
          </a:xfrm>
          <a:prstGeom prst="rect">
            <a:avLst/>
          </a:prstGeom>
        </p:spPr>
      </p:pic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2005" y="3219538"/>
            <a:ext cx="2269295" cy="1113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logoarcgis.gif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885" y="5416070"/>
            <a:ext cx="1128443" cy="1128443"/>
          </a:xfrm>
          <a:prstGeom prst="rect">
            <a:avLst/>
          </a:prstGeom>
        </p:spPr>
      </p:pic>
      <p:pic>
        <p:nvPicPr>
          <p:cNvPr id="14" name="Picture 13" descr="esri-ConnectE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0388" y="5373394"/>
            <a:ext cx="2636223" cy="1171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5" y="1143000"/>
            <a:ext cx="8564613" cy="10668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600" dirty="0" smtClean="0"/>
              <a:t>Why mentors are needed more than ever . . 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Free Esri K-12 GIS license for organizational accounts:  ArcGIS Online and ArcGIS Desktop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State K-12 GIS License</a:t>
            </a:r>
          </a:p>
          <a:p>
            <a:pPr lvl="1">
              <a:spcAft>
                <a:spcPts val="600"/>
              </a:spcAft>
            </a:pPr>
            <a:r>
              <a:rPr lang="en-US" dirty="0" err="1" smtClean="0"/>
              <a:t>ConnectED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Teachers are not trained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 geospatial skills or analysis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  integrating spatial interactions and connections to curriculum 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GeoEd</a:t>
            </a:r>
            <a:r>
              <a:rPr lang="en-US" dirty="0" smtClean="0"/>
              <a:t> community needs help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Esri K-12 Licenses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Illinois State License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ConnectED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Formal and informal education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K-12 only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Organizational account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A04DA3"/>
                </a:solidFill>
              </a:rPr>
              <a:t>ArcMap Desktop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ArcGIS Online (for informal groups)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Hosted by IVS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Supported by the ISBE and IGGIE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K-12 public and private education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Organizational account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A04DA3"/>
                </a:solidFill>
              </a:rPr>
              <a:t>ArcGIS Online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(Contacts State License group for ArcMap</a:t>
            </a:r>
            <a:r>
              <a:rPr lang="en-US" dirty="0" smtClean="0"/>
              <a:t> Desktop access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Hosted by ESRI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Supported by K-12 License Team and IGGIE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4" grpId="1" build="p" bldLvl="2"/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508"/>
            <a:ext cx="8229600" cy="1066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ArcGIS </a:t>
            </a:r>
            <a:br>
              <a:rPr lang="en-US" sz="4400" dirty="0" smtClean="0"/>
            </a:br>
            <a:r>
              <a:rPr lang="en-US" sz="4400" dirty="0" smtClean="0"/>
              <a:t>Online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538" dirty="0" smtClean="0"/>
              <a:t>ArcGIS Online:    </a:t>
            </a:r>
            <a:r>
              <a:rPr lang="en-US" sz="5538" dirty="0" smtClean="0"/>
              <a:t> </a:t>
            </a:r>
            <a:r>
              <a:rPr lang="en-US" sz="5538" dirty="0" smtClean="0">
                <a:hlinkClick r:id="rId2"/>
              </a:rPr>
              <a:t>http://www.arcgis.com/home</a:t>
            </a:r>
            <a:r>
              <a:rPr lang="en-US" sz="5538" dirty="0" smtClean="0">
                <a:hlinkClick r:id="rId2"/>
              </a:rPr>
              <a:t>/</a:t>
            </a:r>
            <a:endParaRPr lang="en-US" sz="5538" dirty="0" smtClean="0"/>
          </a:p>
          <a:p>
            <a:pPr lvl="1">
              <a:spcAft>
                <a:spcPts val="600"/>
              </a:spcAft>
            </a:pPr>
            <a:r>
              <a:rPr lang="en-US" sz="5338" dirty="0" smtClean="0"/>
              <a:t>Features</a:t>
            </a:r>
          </a:p>
          <a:p>
            <a:pPr lvl="1">
              <a:spcAft>
                <a:spcPts val="600"/>
              </a:spcAft>
            </a:pPr>
            <a:r>
              <a:rPr lang="en-US" sz="5338" dirty="0" smtClean="0"/>
              <a:t>Spatial analysis capabilities</a:t>
            </a:r>
          </a:p>
          <a:p>
            <a:pPr lvl="1">
              <a:spcAft>
                <a:spcPts val="600"/>
              </a:spcAft>
            </a:pPr>
            <a:r>
              <a:rPr lang="en-US" sz="5338" dirty="0" smtClean="0"/>
              <a:t>Presentation mode</a:t>
            </a:r>
          </a:p>
          <a:p>
            <a:pPr>
              <a:buNone/>
            </a:pPr>
            <a:endParaRPr lang="en-US" sz="5538" dirty="0" smtClean="0"/>
          </a:p>
          <a:p>
            <a:r>
              <a:rPr lang="en-US" sz="5538" dirty="0" smtClean="0"/>
              <a:t>Arc Story Maps:  </a:t>
            </a:r>
            <a:r>
              <a:rPr lang="en-US" sz="5538" dirty="0" smtClean="0">
                <a:hlinkClick r:id="rId3"/>
              </a:rPr>
              <a:t>http://storymaps.arcgis.com/en/</a:t>
            </a:r>
            <a:endParaRPr lang="en-US" sz="5538" dirty="0" smtClean="0"/>
          </a:p>
          <a:p>
            <a:pPr lvl="1"/>
            <a:r>
              <a:rPr lang="en-US" sz="5338" dirty="0" smtClean="0"/>
              <a:t>Story maps	</a:t>
            </a:r>
          </a:p>
          <a:p>
            <a:endParaRPr lang="en-US" sz="5538" dirty="0" smtClean="0"/>
          </a:p>
          <a:p>
            <a:r>
              <a:rPr lang="en-US" sz="5538" dirty="0" smtClean="0"/>
              <a:t>Esri Education Community:  </a:t>
            </a:r>
            <a:r>
              <a:rPr lang="en-US" sz="5538" dirty="0" smtClean="0">
                <a:hlinkClick r:id="rId4"/>
              </a:rPr>
              <a:t>http://edcommunity.esri.com/</a:t>
            </a:r>
            <a:endParaRPr lang="en-US" sz="5538" dirty="0" smtClean="0"/>
          </a:p>
          <a:p>
            <a:pPr lvl="1"/>
            <a:r>
              <a:rPr lang="en-US" sz="5538" dirty="0" smtClean="0"/>
              <a:t>Lesson Plans:  </a:t>
            </a:r>
            <a:r>
              <a:rPr lang="en-US" sz="5538" dirty="0" smtClean="0">
                <a:hlinkClick r:id="rId5"/>
              </a:rPr>
              <a:t>http://edcommunity.esri.com/Resources/ArcLessons</a:t>
            </a:r>
            <a:endParaRPr lang="en-US" sz="5538" dirty="0" smtClean="0"/>
          </a:p>
          <a:p>
            <a:pPr>
              <a:spcAft>
                <a:spcPts val="600"/>
              </a:spcAft>
            </a:pPr>
            <a:endParaRPr lang="en-US" sz="5538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sri 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124" y="794508"/>
            <a:ext cx="5950457" cy="1246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Geo-Mentor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GIS professionals who help educators and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students learn to use GIS.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is a volunteer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supports educators as they work through instructional materials to learn GIS skills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helps a teacher or youth club leader learn analytical strategies and ideas for applying GIS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guides spatial and geographic thinking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outlines field work projects for problem-solving and decision-making using GIS layers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provides materials, maps, tools for classroom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961" y="2038578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http://esrik-12gis.emich.edu/k12/images/articles/tu3.png</a:t>
            </a:r>
            <a:endParaRPr lang="en-US" sz="800" dirty="0"/>
          </a:p>
        </p:txBody>
      </p:sp>
      <p:pic>
        <p:nvPicPr>
          <p:cNvPr id="7" name="Picture 6" descr="globe:key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714285"/>
            <a:ext cx="3086100" cy="13115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GeoMentor</a:t>
            </a:r>
            <a:r>
              <a:rPr lang="en-US" dirty="0" smtClean="0"/>
              <a:t> . . 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anyone who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uses geography and/or GIS</a:t>
            </a:r>
          </a:p>
          <a:p>
            <a:pPr lvl="1"/>
            <a:r>
              <a:rPr lang="en-US" dirty="0" smtClean="0"/>
              <a:t>recognizes the ways in which geography matters to us all</a:t>
            </a:r>
          </a:p>
          <a:p>
            <a:pPr lvl="1"/>
            <a:r>
              <a:rPr lang="en-US" dirty="0" smtClean="0"/>
              <a:t> has an interest in helping young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209681"/>
          </a:xfrm>
        </p:spPr>
        <p:txBody>
          <a:bodyPr>
            <a:normAutofit/>
          </a:bodyPr>
          <a:lstStyle/>
          <a:p>
            <a:pPr lvl="1"/>
            <a:r>
              <a:rPr lang="en-US" sz="1600" dirty="0" smtClean="0"/>
              <a:t>users of GIS</a:t>
            </a:r>
          </a:p>
          <a:p>
            <a:pPr lvl="1"/>
            <a:r>
              <a:rPr lang="en-US" sz="1600" dirty="0" smtClean="0"/>
              <a:t>mapmakers</a:t>
            </a:r>
          </a:p>
          <a:p>
            <a:pPr lvl="1"/>
            <a:r>
              <a:rPr lang="en-US" sz="1600" dirty="0" smtClean="0"/>
              <a:t>city and regional planners</a:t>
            </a:r>
          </a:p>
          <a:p>
            <a:pPr lvl="1"/>
            <a:r>
              <a:rPr lang="en-US" sz="1600" dirty="0" smtClean="0"/>
              <a:t>local government workers</a:t>
            </a:r>
          </a:p>
          <a:p>
            <a:pPr lvl="1"/>
            <a:r>
              <a:rPr lang="en-US" sz="1600" dirty="0" smtClean="0"/>
              <a:t>utility industry workers</a:t>
            </a:r>
          </a:p>
          <a:p>
            <a:pPr lvl="1"/>
            <a:r>
              <a:rPr lang="en-US" sz="1600" dirty="0" smtClean="0"/>
              <a:t>transportation people</a:t>
            </a:r>
          </a:p>
          <a:p>
            <a:pPr lvl="1"/>
            <a:r>
              <a:rPr lang="en-US" sz="1600" dirty="0" smtClean="0"/>
              <a:t>health care staff and social workers</a:t>
            </a:r>
          </a:p>
          <a:p>
            <a:pPr lvl="1"/>
            <a:r>
              <a:rPr lang="en-US" sz="1600" dirty="0" smtClean="0"/>
              <a:t>architects and engineers</a:t>
            </a:r>
          </a:p>
          <a:p>
            <a:pPr lvl="1"/>
            <a:r>
              <a:rPr lang="en-US" sz="1600" dirty="0" smtClean="0"/>
              <a:t>farmers, foresters, and fishermen</a:t>
            </a:r>
          </a:p>
          <a:p>
            <a:pPr lvl="1"/>
            <a:r>
              <a:rPr lang="en-US" sz="1600" dirty="0" smtClean="0"/>
              <a:t>safety and security people</a:t>
            </a:r>
          </a:p>
          <a:p>
            <a:pPr lvl="1"/>
            <a:r>
              <a:rPr lang="en-US" sz="1600" dirty="0" smtClean="0"/>
              <a:t>homemakers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6000" y="5987046"/>
            <a:ext cx="6317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04DA3"/>
                </a:solidFill>
              </a:rPr>
              <a:t> anyone who recognizes that where things are and</a:t>
            </a:r>
          </a:p>
          <a:p>
            <a:r>
              <a:rPr lang="en-US" b="1" dirty="0" smtClean="0">
                <a:solidFill>
                  <a:srgbClr val="A04DA3"/>
                </a:solidFill>
              </a:rPr>
              <a:t>how they relate to other things influences our lives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768475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http://www.esri.com/news/arcnews/</a:t>
            </a:r>
          </a:p>
          <a:p>
            <a:pPr algn="ctr"/>
            <a:r>
              <a:rPr lang="en-US" sz="800" dirty="0" smtClean="0"/>
              <a:t>summer10articles/summer10gifs/p42p2.jpg</a:t>
            </a:r>
            <a:endParaRPr lang="en-US" sz="800" dirty="0"/>
          </a:p>
        </p:txBody>
      </p:sp>
      <p:pic>
        <p:nvPicPr>
          <p:cNvPr id="9" name="Picture 8" descr="students wor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25" y="517525"/>
            <a:ext cx="1507169" cy="125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70420" y="1797350"/>
            <a:ext cx="228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http://www.esri.com/news/arcnews/</a:t>
            </a:r>
          </a:p>
          <a:p>
            <a:pPr algn="ctr"/>
            <a:r>
              <a:rPr lang="en-US" sz="800" dirty="0" smtClean="0"/>
              <a:t>winter0405articles/winter0405gifs/p43p3.jpg</a:t>
            </a:r>
            <a:endParaRPr lang="en-US" sz="800" dirty="0"/>
          </a:p>
        </p:txBody>
      </p:sp>
      <p:pic>
        <p:nvPicPr>
          <p:cNvPr id="11" name="Picture 10" descr="in the field men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98" y="524678"/>
            <a:ext cx="1658396" cy="12437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Location, location, location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Geo-mentors are needed throughout the entire state</a:t>
            </a:r>
          </a:p>
          <a:p>
            <a:pPr lvl="1"/>
            <a:r>
              <a:rPr lang="en-US" sz="2400" dirty="0" smtClean="0"/>
              <a:t>work in local area</a:t>
            </a:r>
          </a:p>
          <a:p>
            <a:pPr lvl="1"/>
            <a:r>
              <a:rPr lang="en-US" sz="2400" dirty="0" smtClean="0"/>
              <a:t>may be asked to train a group in a school or learning center</a:t>
            </a:r>
          </a:p>
          <a:p>
            <a:pPr lvl="1"/>
            <a:r>
              <a:rPr lang="en-US" sz="2400" dirty="0" smtClean="0"/>
              <a:t>can work remotely with a teacher or class via school-sanctioned email</a:t>
            </a:r>
          </a:p>
          <a:p>
            <a:pPr lvl="1">
              <a:buNone/>
            </a:pPr>
            <a:endParaRPr lang="en-US" sz="2400" dirty="0"/>
          </a:p>
        </p:txBody>
      </p:sp>
      <p:pic>
        <p:nvPicPr>
          <p:cNvPr id="5" name="Content Placeholder 4" descr="IL 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49424"/>
            <a:ext cx="4038600" cy="3169043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62600" y="5474156"/>
            <a:ext cx="23197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http://www.iandrinstitute.org/j0189593[1].jpg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4257</TotalTime>
  <Words>2158</Words>
  <Application>Microsoft Macintosh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</vt:lpstr>
      <vt:lpstr>Be a Geo-Mentor  or  a Trainer for GIS </vt:lpstr>
      <vt:lpstr>Goals for this session</vt:lpstr>
      <vt:lpstr>The Illinois Community for  Geospatial Education</vt:lpstr>
      <vt:lpstr>Why mentors are needed more than ever . . . </vt:lpstr>
      <vt:lpstr>The Esri K-12 Licenses</vt:lpstr>
      <vt:lpstr>ArcGIS  Online</vt:lpstr>
      <vt:lpstr>A Geo-Mentor</vt:lpstr>
      <vt:lpstr>A GeoMentor . . .</vt:lpstr>
      <vt:lpstr>Location, location, location . . .</vt:lpstr>
      <vt:lpstr>What Geo-Mentors do . . .</vt:lpstr>
      <vt:lpstr>Slide 11</vt:lpstr>
      <vt:lpstr>Slide 12</vt:lpstr>
      <vt:lpstr>Geo-Mentor Skills . . .</vt:lpstr>
      <vt:lpstr>Real experiences in a real classroom</vt:lpstr>
      <vt:lpstr>Real experiences in a real classroom</vt:lpstr>
      <vt:lpstr>Real experiences in a real classroom</vt:lpstr>
      <vt:lpstr>Real experiences in a real classroom </vt:lpstr>
      <vt:lpstr>Real experiences in a real classroom </vt:lpstr>
      <vt:lpstr>What Geo-Mentors do . . .</vt:lpstr>
      <vt:lpstr>What Geo-Mentors do . . .</vt:lpstr>
      <vt:lpstr>What Geo-Mentors do . . .</vt:lpstr>
      <vt:lpstr>What Geo-Mentors do . . .</vt:lpstr>
      <vt:lpstr>Esri’s GeoMentor Program</vt:lpstr>
      <vt:lpstr>ILGISA Professional Network (IPN) </vt:lpstr>
      <vt:lpstr>Illinois State K-12 License</vt:lpstr>
      <vt:lpstr>Coming Up . . .</vt:lpstr>
      <vt:lpstr>Remember . . 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Geo-Mentor  or  a Trainer for GIS </dc:title>
  <dc:creator>Judith Bock</dc:creator>
  <cp:lastModifiedBy>Judith Bock</cp:lastModifiedBy>
  <cp:revision>60</cp:revision>
  <dcterms:created xsi:type="dcterms:W3CDTF">2014-08-18T00:57:51Z</dcterms:created>
  <dcterms:modified xsi:type="dcterms:W3CDTF">2014-08-18T01:44:42Z</dcterms:modified>
</cp:coreProperties>
</file>